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7"/>
    <p:restoredTop sz="94610"/>
  </p:normalViewPr>
  <p:slideViewPr>
    <p:cSldViewPr snapToGrid="0" snapToObjects="1">
      <p:cViewPr varScale="1">
        <p:scale>
          <a:sx n="163" d="100"/>
          <a:sy n="163" d="100"/>
        </p:scale>
        <p:origin x="18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6879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Jayabhavya@nexushivesolutions.co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0" y="-1097280"/>
            <a:ext cx="4114800" cy="4114800"/>
          </a:xfrm>
          <a:prstGeom prst="ellipse">
            <a:avLst/>
          </a:prstGeom>
          <a:solidFill>
            <a:srgbClr val="0D9488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315200" y="-457200"/>
            <a:ext cx="2743200" cy="2743200"/>
          </a:xfrm>
          <a:prstGeom prst="ellipse">
            <a:avLst/>
          </a:prstGeom>
          <a:solidFill>
            <a:srgbClr val="5EEAD4">
              <a:alpha val="1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0" y="4389120"/>
            <a:ext cx="9144000" cy="754380"/>
          </a:xfrm>
          <a:prstGeom prst="rect">
            <a:avLst/>
          </a:prstGeom>
          <a:solidFill>
            <a:srgbClr val="0D9488">
              <a:alpha val="25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502920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34440" y="5029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5EEAD4"/>
                </a:solidFill>
              </a:rPr>
              <a:t>STARTUP COMPLIANCE GUIDE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02920" y="1188720"/>
            <a:ext cx="77724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Compliance</a:t>
            </a: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Calendar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502920" y="2880360"/>
            <a:ext cx="6858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clear, actionable timeline of every statutory obligation — monthly, quarterly &amp; annual — so your startup never misses a deadline.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4462272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Covering: GST  ·  Income Tax (TDS/TCS)  ·  PF &amp; ESI  ·  Professional Tax  ·  Labour Law  ·  POSH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0A23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548640"/>
            <a:ext cx="1280160" cy="12801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2880" y="1920240"/>
            <a:ext cx="256032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</a:t>
            </a:r>
            <a:endParaRPr lang="en-US" sz="2600" dirty="0"/>
          </a:p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</a:t>
            </a:r>
            <a:endParaRPr lang="en-US" sz="2600" dirty="0"/>
          </a:p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Matters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3200400" y="320040"/>
            <a:ext cx="2560320" cy="1737360"/>
          </a:xfrm>
          <a:prstGeom prst="rect">
            <a:avLst/>
          </a:prstGeom>
          <a:solidFill>
            <a:srgbClr val="F0F9FF"/>
          </a:solidFill>
          <a:ln w="12700">
            <a:solidFill>
              <a:srgbClr val="EFF6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3200400" y="320040"/>
            <a:ext cx="2560320" cy="109728"/>
          </a:xfrm>
          <a:prstGeom prst="rect">
            <a:avLst/>
          </a:prstGeom>
          <a:solidFill>
            <a:srgbClr val="F43F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3337560" y="548640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43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₹200/day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3337560" y="1234440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penalty for late TDS filing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943600" y="320040"/>
            <a:ext cx="2560320" cy="1737360"/>
          </a:xfrm>
          <a:prstGeom prst="rect">
            <a:avLst/>
          </a:prstGeom>
          <a:solidFill>
            <a:srgbClr val="F0F9FF"/>
          </a:solidFill>
          <a:ln w="12700">
            <a:solidFill>
              <a:srgbClr val="EFF6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5943600" y="320040"/>
            <a:ext cx="2560320" cy="109728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080760" y="548640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₹50–200/day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6080760" y="1234440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GST late fee per return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200400" y="2240280"/>
            <a:ext cx="2560320" cy="1737360"/>
          </a:xfrm>
          <a:prstGeom prst="rect">
            <a:avLst/>
          </a:prstGeom>
          <a:solidFill>
            <a:srgbClr val="F0F9FF"/>
          </a:solidFill>
          <a:ln w="12700">
            <a:solidFill>
              <a:srgbClr val="EFF6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3200400" y="2240280"/>
            <a:ext cx="2560320" cy="109728"/>
          </a:xfrm>
          <a:prstGeom prst="rect">
            <a:avLst/>
          </a:prstGeom>
          <a:solidFill>
            <a:srgbClr val="0D94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3337560" y="2468880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25% of dues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3337560" y="3154680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 EPFO default penalty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5943600" y="2240280"/>
            <a:ext cx="2560320" cy="1737360"/>
          </a:xfrm>
          <a:prstGeom prst="rect">
            <a:avLst/>
          </a:prstGeom>
          <a:solidFill>
            <a:srgbClr val="F0F9FF"/>
          </a:solidFill>
          <a:ln w="12700">
            <a:solidFill>
              <a:srgbClr val="EFF6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5943600" y="2240280"/>
            <a:ext cx="2560320" cy="109728"/>
          </a:xfrm>
          <a:prstGeom prst="rect">
            <a:avLst/>
          </a:prstGeom>
          <a:solidFill>
            <a:srgbClr val="8B5C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6080760" y="2468880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</a:t>
            </a:r>
            <a:endParaRPr lang="en-US" sz="2600" dirty="0"/>
          </a:p>
        </p:txBody>
      </p:sp>
      <p:sp>
        <p:nvSpPr>
          <p:cNvPr id="20" name="Text 17"/>
          <p:cNvSpPr/>
          <p:nvPr/>
        </p:nvSpPr>
        <p:spPr>
          <a:xfrm>
            <a:off x="6080760" y="3154680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liability for non-compliance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23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64592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05840" y="22860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Compliance — The Routine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274320" y="1005840"/>
            <a:ext cx="859536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274320" y="1005840"/>
            <a:ext cx="109728" cy="749808"/>
          </a:xfrm>
          <a:prstGeom prst="rect">
            <a:avLst/>
          </a:prstGeom>
          <a:solidFill>
            <a:srgbClr val="F43F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457200" y="1161288"/>
            <a:ext cx="640080" cy="438912"/>
          </a:xfrm>
          <a:prstGeom prst="rect">
            <a:avLst/>
          </a:prstGeom>
          <a:solidFill>
            <a:srgbClr val="F43F5E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57200" y="1161288"/>
            <a:ext cx="640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7th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234440" y="1078992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43F5E"/>
                </a:solidFill>
              </a:rPr>
              <a:t>Income Tax Act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234440" y="128016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</a:rPr>
              <a:t>TDS &amp; TCS Deposit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3657600" y="1133856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4A3B8"/>
                </a:solidFill>
              </a:rPr>
              <a:t>Pay tax deducted/collected in the previous month to the government.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274320" y="1828800"/>
            <a:ext cx="859536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274320" y="1828800"/>
            <a:ext cx="109728" cy="749808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457200" y="1984248"/>
            <a:ext cx="640080" cy="438912"/>
          </a:xfrm>
          <a:prstGeom prst="rect">
            <a:avLst/>
          </a:prstGeom>
          <a:solidFill>
            <a:srgbClr val="F59E0B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57200" y="1984248"/>
            <a:ext cx="640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11th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1234440" y="1901952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59E0B"/>
                </a:solidFill>
              </a:rPr>
              <a:t>GST (Central/State)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234440" y="210312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</a:rPr>
              <a:t>GSTR-1 Filing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657600" y="1956816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4A3B8"/>
                </a:solidFill>
              </a:rPr>
              <a:t>File outward supply details for the previous month (monthly filers).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274320" y="2651760"/>
            <a:ext cx="859536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274320" y="2651760"/>
            <a:ext cx="109728" cy="749808"/>
          </a:xfrm>
          <a:prstGeom prst="rect">
            <a:avLst/>
          </a:prstGeom>
          <a:solidFill>
            <a:srgbClr val="0D94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457200" y="2807208"/>
            <a:ext cx="640080" cy="438912"/>
          </a:xfrm>
          <a:prstGeom prst="rect">
            <a:avLst/>
          </a:prstGeom>
          <a:solidFill>
            <a:srgbClr val="0D9488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457200" y="2807208"/>
            <a:ext cx="640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15th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1234440" y="2724912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D9488"/>
                </a:solidFill>
              </a:rPr>
              <a:t>EPFO &amp; ESIC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1234440" y="292608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</a:rPr>
              <a:t>PF &amp; ESI Contribution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3657600" y="2779776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4A3B8"/>
                </a:solidFill>
              </a:rPr>
              <a:t>Deposit employee/employer shares and file ECR challan.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274320" y="3474720"/>
            <a:ext cx="859536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274320" y="3474720"/>
            <a:ext cx="109728" cy="749808"/>
          </a:xfrm>
          <a:prstGeom prst="rect">
            <a:avLst/>
          </a:prstGeom>
          <a:solidFill>
            <a:srgbClr val="38BD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5"/>
          <p:cNvSpPr/>
          <p:nvPr/>
        </p:nvSpPr>
        <p:spPr>
          <a:xfrm>
            <a:off x="457200" y="3630168"/>
            <a:ext cx="640080" cy="438912"/>
          </a:xfrm>
          <a:prstGeom prst="rect">
            <a:avLst/>
          </a:prstGeom>
          <a:solidFill>
            <a:srgbClr val="38BDF8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457200" y="3630168"/>
            <a:ext cx="640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20th</a:t>
            </a:r>
            <a:endParaRPr lang="en-US" sz="1500" dirty="0"/>
          </a:p>
        </p:txBody>
      </p:sp>
      <p:sp>
        <p:nvSpPr>
          <p:cNvPr id="30" name="Text 27"/>
          <p:cNvSpPr/>
          <p:nvPr/>
        </p:nvSpPr>
        <p:spPr>
          <a:xfrm>
            <a:off x="1234440" y="3547872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38BDF8"/>
                </a:solidFill>
              </a:rPr>
              <a:t>GST (Central/State)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1234440" y="374904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</a:rPr>
              <a:t>GSTR-3B Filing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3657600" y="3602736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4A3B8"/>
                </a:solidFill>
              </a:rPr>
              <a:t>Summary return and tax payment for the previous month.</a:t>
            </a:r>
            <a:endParaRPr lang="en-US" sz="1100" dirty="0"/>
          </a:p>
        </p:txBody>
      </p:sp>
      <p:sp>
        <p:nvSpPr>
          <p:cNvPr id="33" name="Shape 30"/>
          <p:cNvSpPr/>
          <p:nvPr/>
        </p:nvSpPr>
        <p:spPr>
          <a:xfrm>
            <a:off x="274320" y="4297680"/>
            <a:ext cx="859536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Shape 31"/>
          <p:cNvSpPr/>
          <p:nvPr/>
        </p:nvSpPr>
        <p:spPr>
          <a:xfrm>
            <a:off x="274320" y="4297680"/>
            <a:ext cx="109728" cy="749808"/>
          </a:xfrm>
          <a:prstGeom prst="rect">
            <a:avLst/>
          </a:prstGeom>
          <a:solidFill>
            <a:srgbClr val="8B5C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32"/>
          <p:cNvSpPr/>
          <p:nvPr/>
        </p:nvSpPr>
        <p:spPr>
          <a:xfrm>
            <a:off x="457200" y="4453128"/>
            <a:ext cx="640080" cy="438912"/>
          </a:xfrm>
          <a:prstGeom prst="rect">
            <a:avLst/>
          </a:prstGeom>
          <a:solidFill>
            <a:srgbClr val="8B5CF6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3"/>
          <p:cNvSpPr/>
          <p:nvPr/>
        </p:nvSpPr>
        <p:spPr>
          <a:xfrm>
            <a:off x="457200" y="4453128"/>
            <a:ext cx="640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20th</a:t>
            </a:r>
            <a:endParaRPr lang="en-US" sz="1500" dirty="0"/>
          </a:p>
        </p:txBody>
      </p:sp>
      <p:sp>
        <p:nvSpPr>
          <p:cNvPr id="37" name="Text 34"/>
          <p:cNvSpPr/>
          <p:nvPr/>
        </p:nvSpPr>
        <p:spPr>
          <a:xfrm>
            <a:off x="1234440" y="4370832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8B5CF6"/>
                </a:solidFill>
              </a:rPr>
              <a:t>State Labour Dept.</a:t>
            </a:r>
            <a:endParaRPr lang="en-US" sz="900" dirty="0"/>
          </a:p>
        </p:txBody>
      </p:sp>
      <p:sp>
        <p:nvSpPr>
          <p:cNvPr id="38" name="Text 35"/>
          <p:cNvSpPr/>
          <p:nvPr/>
        </p:nvSpPr>
        <p:spPr>
          <a:xfrm>
            <a:off x="1234440" y="457200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</a:rPr>
              <a:t>Professional Tax (PT)</a:t>
            </a:r>
            <a:endParaRPr lang="en-US" sz="1300" dirty="0"/>
          </a:p>
        </p:txBody>
      </p:sp>
      <p:sp>
        <p:nvSpPr>
          <p:cNvPr id="39" name="Text 36"/>
          <p:cNvSpPr/>
          <p:nvPr/>
        </p:nvSpPr>
        <p:spPr>
          <a:xfrm>
            <a:off x="3657600" y="4425696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4A3B8"/>
                </a:solidFill>
              </a:rPr>
              <a:t>Deposit PT deducted from salaries. Due date varies by state (e.g., 20th in Karnataka).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D948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64592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05840" y="22860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Quarterly Compliance — The Checkpoints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228600" y="1051560"/>
            <a:ext cx="4114800" cy="1874520"/>
          </a:xfrm>
          <a:prstGeom prst="rect">
            <a:avLst/>
          </a:prstGeom>
          <a:solidFill>
            <a:srgbClr val="F0F9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228600" y="1051560"/>
            <a:ext cx="4114800" cy="91440"/>
          </a:xfrm>
          <a:prstGeom prst="rect">
            <a:avLst/>
          </a:prstGeom>
          <a:solidFill>
            <a:srgbClr val="F43F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3383280" y="1188720"/>
            <a:ext cx="822960" cy="502920"/>
          </a:xfrm>
          <a:prstGeom prst="ellipse">
            <a:avLst/>
          </a:prstGeom>
          <a:solidFill>
            <a:srgbClr val="F43F5E">
              <a:alpha val="8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3383280" y="1188720"/>
            <a:ext cx="822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15th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411480" y="1188720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</a:rPr>
              <a:t>Quarterly TDS Certificates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11480" y="1527048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43F5E"/>
                </a:solidFill>
              </a:rPr>
              <a:t>Form 16A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411480" y="1764792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94A3B8"/>
                </a:solidFill>
              </a:rPr>
              <a:t>July · October · January · May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411480" y="2039112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Issue to vendors &amp; contractors for all non-salary deductions made in the quarter.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800600" y="1051560"/>
            <a:ext cx="4114800" cy="1874520"/>
          </a:xfrm>
          <a:prstGeom prst="rect">
            <a:avLst/>
          </a:prstGeom>
          <a:solidFill>
            <a:srgbClr val="F0F9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4800600" y="1051560"/>
            <a:ext cx="4114800" cy="91440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7955280" y="1188720"/>
            <a:ext cx="822960" cy="502920"/>
          </a:xfrm>
          <a:prstGeom prst="ellipse">
            <a:avLst/>
          </a:prstGeom>
          <a:solidFill>
            <a:srgbClr val="F59E0B">
              <a:alpha val="8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7955280" y="1188720"/>
            <a:ext cx="822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31st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4983480" y="1188720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</a:rPr>
              <a:t>Quarterly TDS Returns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983480" y="1527048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59E0B"/>
                </a:solidFill>
              </a:rPr>
              <a:t>Form 24Q, 26Q, 27Q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4983480" y="1764792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94A3B8"/>
                </a:solidFill>
              </a:rPr>
              <a:t>July · October · January · May</a:t>
            </a:r>
            <a:endParaRPr lang="en-US" sz="950" dirty="0"/>
          </a:p>
        </p:txBody>
      </p:sp>
      <p:sp>
        <p:nvSpPr>
          <p:cNvPr id="20" name="Text 17"/>
          <p:cNvSpPr/>
          <p:nvPr/>
        </p:nvSpPr>
        <p:spPr>
          <a:xfrm>
            <a:off x="4983480" y="2039112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File detailed deduction reports covering salary and non-salary payments.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228600" y="3017520"/>
            <a:ext cx="4114800" cy="1874520"/>
          </a:xfrm>
          <a:prstGeom prst="rect">
            <a:avLst/>
          </a:prstGeom>
          <a:solidFill>
            <a:srgbClr val="F0F9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228600" y="3017520"/>
            <a:ext cx="4114800" cy="91440"/>
          </a:xfrm>
          <a:prstGeom prst="rect">
            <a:avLst/>
          </a:prstGeom>
          <a:solidFill>
            <a:srgbClr val="0D94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3383280" y="3154680"/>
            <a:ext cx="822960" cy="502920"/>
          </a:xfrm>
          <a:prstGeom prst="ellipse">
            <a:avLst/>
          </a:prstGeom>
          <a:solidFill>
            <a:srgbClr val="0D9488">
              <a:alpha val="8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3383280" y="3154680"/>
            <a:ext cx="822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15th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411480" y="3154680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</a:rPr>
              <a:t>Advance Tax Installments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411480" y="3493008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9488"/>
                </a:solidFill>
              </a:rPr>
              <a:t>Self-Assessment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411480" y="3730752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94A3B8"/>
                </a:solidFill>
              </a:rPr>
              <a:t>June · September · December · March</a:t>
            </a:r>
            <a:endParaRPr lang="en-US" sz="950" dirty="0"/>
          </a:p>
        </p:txBody>
      </p:sp>
      <p:sp>
        <p:nvSpPr>
          <p:cNvPr id="28" name="Text 25"/>
          <p:cNvSpPr/>
          <p:nvPr/>
        </p:nvSpPr>
        <p:spPr>
          <a:xfrm>
            <a:off x="411480" y="4005072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Pay estimated tax in 4 tranches: 15% → 45% → 75% → 100% of annual liability.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4800600" y="3017520"/>
            <a:ext cx="4114800" cy="1874520"/>
          </a:xfrm>
          <a:prstGeom prst="rect">
            <a:avLst/>
          </a:prstGeom>
          <a:solidFill>
            <a:srgbClr val="F0F9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7"/>
          <p:cNvSpPr/>
          <p:nvPr/>
        </p:nvSpPr>
        <p:spPr>
          <a:xfrm>
            <a:off x="4800600" y="3017520"/>
            <a:ext cx="4114800" cy="91440"/>
          </a:xfrm>
          <a:prstGeom prst="rect">
            <a:avLst/>
          </a:prstGeom>
          <a:solidFill>
            <a:srgbClr val="8B5C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8"/>
          <p:cNvSpPr/>
          <p:nvPr/>
        </p:nvSpPr>
        <p:spPr>
          <a:xfrm>
            <a:off x="7955280" y="3154680"/>
            <a:ext cx="822960" cy="502920"/>
          </a:xfrm>
          <a:prstGeom prst="ellipse">
            <a:avLst/>
          </a:prstGeom>
          <a:solidFill>
            <a:srgbClr val="8B5CF6">
              <a:alpha val="8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7955280" y="3154680"/>
            <a:ext cx="822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13th / 18th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4983480" y="3154680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</a:rPr>
              <a:t>GST Quarterly (QRMP)</a:t>
            </a:r>
            <a:endParaRPr lang="en-US" sz="1400" dirty="0"/>
          </a:p>
        </p:txBody>
      </p:sp>
      <p:sp>
        <p:nvSpPr>
          <p:cNvPr id="34" name="Text 31"/>
          <p:cNvSpPr/>
          <p:nvPr/>
        </p:nvSpPr>
        <p:spPr>
          <a:xfrm>
            <a:off x="4983480" y="3493008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B5CF6"/>
                </a:solidFill>
              </a:rPr>
              <a:t>GSTR-1 &amp; CMP-08</a:t>
            </a:r>
            <a:endParaRPr lang="en-US" sz="1000" dirty="0"/>
          </a:p>
        </p:txBody>
      </p:sp>
      <p:sp>
        <p:nvSpPr>
          <p:cNvPr id="35" name="Text 32"/>
          <p:cNvSpPr/>
          <p:nvPr/>
        </p:nvSpPr>
        <p:spPr>
          <a:xfrm>
            <a:off x="4983480" y="3730752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94A3B8"/>
                </a:solidFill>
              </a:rPr>
              <a:t>April · July · October · January</a:t>
            </a:r>
            <a:endParaRPr lang="en-US" sz="950" dirty="0"/>
          </a:p>
        </p:txBody>
      </p:sp>
      <p:sp>
        <p:nvSpPr>
          <p:cNvPr id="36" name="Text 33"/>
          <p:cNvSpPr/>
          <p:nvPr/>
        </p:nvSpPr>
        <p:spPr>
          <a:xfrm>
            <a:off x="4983480" y="4005072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</a:rPr>
              <a:t>For taxpayers under the Quarterly Return Monthly Payment scheme.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82880"/>
            <a:ext cx="594360" cy="5943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7280" y="228600"/>
            <a:ext cx="7772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Compliance — The Big Picture</a:t>
            </a:r>
            <a:endParaRPr lang="en-US" sz="2200" dirty="0"/>
          </a:p>
        </p:txBody>
      </p:sp>
      <p:sp>
        <p:nvSpPr>
          <p:cNvPr id="4" name="Shape 1"/>
          <p:cNvSpPr/>
          <p:nvPr/>
        </p:nvSpPr>
        <p:spPr>
          <a:xfrm>
            <a:off x="365760" y="886968"/>
            <a:ext cx="8412480" cy="0"/>
          </a:xfrm>
          <a:prstGeom prst="line">
            <a:avLst/>
          </a:prstGeom>
          <a:noFill/>
          <a:ln w="1905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457200" y="1828800"/>
            <a:ext cx="8229600" cy="0"/>
          </a:xfrm>
          <a:prstGeom prst="line">
            <a:avLst/>
          </a:prstGeom>
          <a:noFill/>
          <a:ln w="3175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292608" y="1664208"/>
            <a:ext cx="329184" cy="329184"/>
          </a:xfrm>
          <a:prstGeom prst="ellipse">
            <a:avLst/>
          </a:prstGeom>
          <a:solidFill>
            <a:srgbClr val="F43F5E"/>
          </a:solidFill>
          <a:ln w="254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-228600" y="105156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43F5E"/>
                </a:solidFill>
              </a:rPr>
              <a:t>Jan 31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57200" y="1371600"/>
            <a:ext cx="0" cy="320040"/>
          </a:xfrm>
          <a:prstGeom prst="line">
            <a:avLst/>
          </a:prstGeom>
          <a:noFill/>
          <a:ln w="12700">
            <a:solidFill>
              <a:srgbClr val="F43F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-320040" y="210312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POSH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Annual Report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50008" y="1664208"/>
            <a:ext cx="329184" cy="329184"/>
          </a:xfrm>
          <a:prstGeom prst="ellipse">
            <a:avLst/>
          </a:prstGeom>
          <a:solidFill>
            <a:srgbClr val="F59E0B"/>
          </a:solidFill>
          <a:ln w="254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828800" y="105156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59E0B"/>
                </a:solidFill>
              </a:rPr>
              <a:t>Feb 1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2514600" y="1371600"/>
            <a:ext cx="0" cy="320040"/>
          </a:xfrm>
          <a:prstGeom prst="line">
            <a:avLst/>
          </a:prstGeom>
          <a:noFill/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1737360" y="210312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Labour Law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Annual Return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07408" y="1664208"/>
            <a:ext cx="329184" cy="329184"/>
          </a:xfrm>
          <a:prstGeom prst="ellipse">
            <a:avLst/>
          </a:prstGeom>
          <a:solidFill>
            <a:srgbClr val="0D9488"/>
          </a:solidFill>
          <a:ln w="254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3886200" y="105156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D9488"/>
                </a:solidFill>
              </a:rPr>
              <a:t>Jul 31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4572000" y="1371600"/>
            <a:ext cx="0" cy="320040"/>
          </a:xfrm>
          <a:prstGeom prst="line">
            <a:avLst/>
          </a:prstGeom>
          <a:noFill/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3794760" y="210312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ITR (Individuals /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Non-Audit)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464808" y="1664208"/>
            <a:ext cx="329184" cy="329184"/>
          </a:xfrm>
          <a:prstGeom prst="ellipse">
            <a:avLst/>
          </a:prstGeom>
          <a:solidFill>
            <a:srgbClr val="38BDF8"/>
          </a:solidFill>
          <a:ln w="254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5943600" y="105156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38BDF8"/>
                </a:solidFill>
              </a:rPr>
              <a:t>Oct 31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6629400" y="1371600"/>
            <a:ext cx="0" cy="320040"/>
          </a:xfrm>
          <a:prstGeom prst="line">
            <a:avLst/>
          </a:prstGeom>
          <a:noFill/>
          <a:ln w="12700">
            <a:solidFill>
              <a:srgbClr val="38BD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5852160" y="210312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ITR (Companies /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Audit Cases)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8522208" y="1664208"/>
            <a:ext cx="329184" cy="329184"/>
          </a:xfrm>
          <a:prstGeom prst="ellipse">
            <a:avLst/>
          </a:prstGeom>
          <a:solidFill>
            <a:srgbClr val="8B5CF6"/>
          </a:solidFill>
          <a:ln w="25400">
            <a:solidFill>
              <a:srgbClr val="0A2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8001000" y="105156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8B5CF6"/>
                </a:solidFill>
              </a:rPr>
              <a:t>Dec 31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8B5CF6"/>
                </a:solidFill>
              </a:rPr>
              <a:t>or Mar 31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8686800" y="1371600"/>
            <a:ext cx="0" cy="320040"/>
          </a:xfrm>
          <a:prstGeom prst="line">
            <a:avLst/>
          </a:prstGeom>
          <a:noFill/>
          <a:ln w="1270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7909560" y="210312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Shops &amp;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Establishment Renewal</a:t>
            </a:r>
            <a:endParaRPr lang="en-US" sz="1000" dirty="0"/>
          </a:p>
        </p:txBody>
      </p:sp>
      <p:sp>
        <p:nvSpPr>
          <p:cNvPr id="26" name="Shape 23"/>
          <p:cNvSpPr/>
          <p:nvPr/>
        </p:nvSpPr>
        <p:spPr>
          <a:xfrm>
            <a:off x="228600" y="3429000"/>
            <a:ext cx="2011680" cy="1417320"/>
          </a:xfrm>
          <a:prstGeom prst="rect">
            <a:avLst/>
          </a:prstGeom>
          <a:solidFill>
            <a:srgbClr val="F43F5E">
              <a:alpha val="15000"/>
            </a:srgbClr>
          </a:solidFill>
          <a:ln w="12700">
            <a:solidFill>
              <a:srgbClr val="F43F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338328" y="3520440"/>
            <a:ext cx="17922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POSH Annual Report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338328" y="3840480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59E0B"/>
                </a:solidFill>
              </a:rPr>
              <a:t>📅 January 31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338328" y="4087368"/>
            <a:ext cx="17922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</a:rPr>
              <a:t>Submit to the District Officer. Ensure 'She-Box' registration is current. Mandatory for all employers.</a:t>
            </a:r>
            <a:endParaRPr lang="en-US" sz="950" dirty="0"/>
          </a:p>
        </p:txBody>
      </p:sp>
      <p:sp>
        <p:nvSpPr>
          <p:cNvPr id="30" name="Shape 27"/>
          <p:cNvSpPr/>
          <p:nvPr/>
        </p:nvSpPr>
        <p:spPr>
          <a:xfrm>
            <a:off x="2423160" y="3429000"/>
            <a:ext cx="2011680" cy="1417320"/>
          </a:xfrm>
          <a:prstGeom prst="rect">
            <a:avLst/>
          </a:prstGeom>
          <a:solidFill>
            <a:srgbClr val="0D9488">
              <a:alpha val="15000"/>
            </a:srgbClr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2532888" y="3520440"/>
            <a:ext cx="17922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Income Tax Return (ITR)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2532888" y="3840480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EEAD4"/>
                </a:solidFill>
              </a:rPr>
              <a:t>📅 Jul 31 (Non-Audit) / Oct 31 (Audit)</a:t>
            </a:r>
            <a:endParaRPr lang="en-US" sz="900" dirty="0"/>
          </a:p>
        </p:txBody>
      </p:sp>
      <p:sp>
        <p:nvSpPr>
          <p:cNvPr id="33" name="Text 30"/>
          <p:cNvSpPr/>
          <p:nvPr/>
        </p:nvSpPr>
        <p:spPr>
          <a:xfrm>
            <a:off x="2532888" y="4087368"/>
            <a:ext cx="17922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</a:rPr>
              <a:t>File ITR for the financial year. Companies and audit cases get extended deadline.</a:t>
            </a:r>
            <a:endParaRPr lang="en-US" sz="950" dirty="0"/>
          </a:p>
        </p:txBody>
      </p:sp>
      <p:sp>
        <p:nvSpPr>
          <p:cNvPr id="34" name="Shape 31"/>
          <p:cNvSpPr/>
          <p:nvPr/>
        </p:nvSpPr>
        <p:spPr>
          <a:xfrm>
            <a:off x="4617720" y="3429000"/>
            <a:ext cx="2011680" cy="1417320"/>
          </a:xfrm>
          <a:prstGeom prst="rect">
            <a:avLst/>
          </a:prstGeom>
          <a:solidFill>
            <a:srgbClr val="8B5CF6">
              <a:alpha val="15000"/>
            </a:srgbClr>
          </a:solidFill>
          <a:ln w="1270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4727448" y="3520440"/>
            <a:ext cx="17922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Shops &amp; Establishment</a:t>
            </a:r>
            <a:endParaRPr lang="en-US" sz="1100" dirty="0"/>
          </a:p>
        </p:txBody>
      </p:sp>
      <p:sp>
        <p:nvSpPr>
          <p:cNvPr id="36" name="Text 33"/>
          <p:cNvSpPr/>
          <p:nvPr/>
        </p:nvSpPr>
        <p:spPr>
          <a:xfrm>
            <a:off x="4727448" y="3840480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59E0B"/>
                </a:solidFill>
              </a:rPr>
              <a:t>📅 Dec 31 or Mar 31 (state-dependent)</a:t>
            </a:r>
            <a:endParaRPr lang="en-US" sz="900" dirty="0"/>
          </a:p>
        </p:txBody>
      </p:sp>
      <p:sp>
        <p:nvSpPr>
          <p:cNvPr id="37" name="Text 34"/>
          <p:cNvSpPr/>
          <p:nvPr/>
        </p:nvSpPr>
        <p:spPr>
          <a:xfrm>
            <a:off x="4727448" y="4087368"/>
            <a:ext cx="17922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</a:rPr>
              <a:t>Renew registration with the state authority. Many states now offer 10-year or auto-renewals.</a:t>
            </a:r>
            <a:endParaRPr lang="en-US" sz="950" dirty="0"/>
          </a:p>
        </p:txBody>
      </p:sp>
      <p:sp>
        <p:nvSpPr>
          <p:cNvPr id="38" name="Shape 35"/>
          <p:cNvSpPr/>
          <p:nvPr/>
        </p:nvSpPr>
        <p:spPr>
          <a:xfrm>
            <a:off x="6812280" y="3429000"/>
            <a:ext cx="2011680" cy="1417320"/>
          </a:xfrm>
          <a:prstGeom prst="rect">
            <a:avLst/>
          </a:prstGeom>
          <a:solidFill>
            <a:srgbClr val="F59E0B">
              <a:alpha val="15000"/>
            </a:srgbClr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6"/>
          <p:cNvSpPr/>
          <p:nvPr/>
        </p:nvSpPr>
        <p:spPr>
          <a:xfrm>
            <a:off x="6922008" y="3520440"/>
            <a:ext cx="17922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Labour Law Returns</a:t>
            </a:r>
            <a:endParaRPr lang="en-US" sz="1100" dirty="0"/>
          </a:p>
        </p:txBody>
      </p:sp>
      <p:sp>
        <p:nvSpPr>
          <p:cNvPr id="40" name="Text 37"/>
          <p:cNvSpPr/>
          <p:nvPr/>
        </p:nvSpPr>
        <p:spPr>
          <a:xfrm>
            <a:off x="6922008" y="3840480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59E0B"/>
                </a:solidFill>
              </a:rPr>
              <a:t>📅 February 1</a:t>
            </a:r>
            <a:endParaRPr lang="en-US" sz="900" dirty="0"/>
          </a:p>
        </p:txBody>
      </p:sp>
      <p:sp>
        <p:nvSpPr>
          <p:cNvPr id="41" name="Text 38"/>
          <p:cNvSpPr/>
          <p:nvPr/>
        </p:nvSpPr>
        <p:spPr>
          <a:xfrm>
            <a:off x="6922008" y="4087368"/>
            <a:ext cx="17922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</a:rPr>
              <a:t>Annual return under applicable acts (Factories Act, Contract Labour Act, etc.).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23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82880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05840" y="256032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At-a-Glance: Complete Compliance Summary</a:t>
            </a:r>
            <a:endParaRPr lang="en-US" sz="2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4320" y="987552"/>
          <a:ext cx="8595360" cy="4096512"/>
        </p:xfrm>
        <a:graphic>
          <a:graphicData uri="http://schemas.openxmlformats.org/drawingml/2006/table">
            <a:tbl>
              <a:tblPr/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Frequency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3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Due Date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3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Compliance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3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Authority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3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43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Monthly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7th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TDS &amp; TCS Deposit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Income Tax Dept.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43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Monthly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11th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GSTR-1 (Outward Supplies)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GST Council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43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Monthly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15th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PF &amp; ESI Contribution + ECR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EPFO / ESIC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43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Monthly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20th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GSTR-3B (Summary Return)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GST Council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43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Monthly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20th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Professional Tax Deposit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State Labour Dept.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59E0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Quarterly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15th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TDS Certificates (Form 16A)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Income Tax Dept.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59E0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Quarterly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31st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TDS Returns (24Q/26Q/27Q)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Income Tax Dept.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59E0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Quarterly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15th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Advance Tax Installments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Income Tax Dept.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59E0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Quarterly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13th/18th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GST QRMP (GSTR-1 / CMP-08)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GST Council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Annual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 31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POSH Annual Report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District Officer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Annual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Feb 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Labour Law Annual Return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Labour Dept.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Annual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Jul 31 / Oct 31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Income Tax Return (ITR)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Income Tax Dept.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Annual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31 or Mar 31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Shops &amp; Establishment Renewal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State Authority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D948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64592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05840" y="22860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Pro Tips &amp; Next Steps for Startups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274320" y="1051560"/>
            <a:ext cx="5303520" cy="667512"/>
          </a:xfrm>
          <a:prstGeom prst="rect">
            <a:avLst/>
          </a:prstGeom>
          <a:solidFill>
            <a:srgbClr val="F0F9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457200" y="109728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</a:rPr>
              <a:t>🗓️  Set Calendar Reminders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57200" y="1353312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4A3B8"/>
                </a:solidFill>
              </a:rPr>
              <a:t>Mark all due dates at least 5 days in advance to give time for data preparation.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274320" y="1810512"/>
            <a:ext cx="5303520" cy="667512"/>
          </a:xfrm>
          <a:prstGeom prst="rect">
            <a:avLst/>
          </a:prstGeom>
          <a:solidFill>
            <a:srgbClr val="F0F9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57200" y="185623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</a:rPr>
              <a:t>🤝  Appoint a Compliance Officer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57200" y="2112264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4A3B8"/>
                </a:solidFill>
              </a:rPr>
              <a:t>Even part-time — designate one person accountable for each category of filing.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74320" y="2569464"/>
            <a:ext cx="5303520" cy="667512"/>
          </a:xfrm>
          <a:prstGeom prst="rect">
            <a:avLst/>
          </a:prstGeom>
          <a:solidFill>
            <a:srgbClr val="F0F9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457200" y="2615184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</a:rPr>
              <a:t>💡  Register on GST &amp; EPFO Portals Early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57200" y="2871216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4A3B8"/>
                </a:solidFill>
              </a:rPr>
              <a:t>Registration delays can push back your first filing and attract notices.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274320" y="3328416"/>
            <a:ext cx="5303520" cy="667512"/>
          </a:xfrm>
          <a:prstGeom prst="rect">
            <a:avLst/>
          </a:prstGeom>
          <a:solidFill>
            <a:srgbClr val="F0F9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57200" y="3374136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</a:rPr>
              <a:t>📂  Maintain Digital Records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57200" y="3630168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4A3B8"/>
                </a:solidFill>
              </a:rPr>
              <a:t>Keep invoices, salary slips, and challans organised for at least 8 years.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274320" y="4087368"/>
            <a:ext cx="5303520" cy="667512"/>
          </a:xfrm>
          <a:prstGeom prst="rect">
            <a:avLst/>
          </a:prstGeom>
          <a:solidFill>
            <a:srgbClr val="F0F9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457200" y="4133088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</a:rPr>
              <a:t>⚠️  Don't Mix Advance Tax &amp; TDS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57200" y="43891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4A3B8"/>
                </a:solidFill>
              </a:rPr>
              <a:t>Advance tax is self-assessed; TDS is deducted at source. Both are mandatory.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5943600" y="1051560"/>
            <a:ext cx="2926080" cy="3749040"/>
          </a:xfrm>
          <a:prstGeom prst="rect">
            <a:avLst/>
          </a:prstGeom>
          <a:solidFill>
            <a:srgbClr val="0A2342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0" y="1234440"/>
            <a:ext cx="914400" cy="914400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6080760" y="2286000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Ready to stay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compliant?</a:t>
            </a:r>
            <a:endParaRPr lang="en-US" sz="1800" dirty="0"/>
          </a:p>
        </p:txBody>
      </p:sp>
      <p:sp>
        <p:nvSpPr>
          <p:cNvPr id="23" name="Text 19"/>
          <p:cNvSpPr/>
          <p:nvPr/>
        </p:nvSpPr>
        <p:spPr>
          <a:xfrm>
            <a:off x="6080760" y="306324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EEAD4"/>
                </a:solidFill>
              </a:rPr>
              <a:t>Our team helps startups set up automated reminders, manage filings, and stay penalty-free from Day 1.</a:t>
            </a:r>
            <a:endParaRPr lang="en-US" sz="1050" dirty="0"/>
          </a:p>
        </p:txBody>
      </p:sp>
      <p:sp>
        <p:nvSpPr>
          <p:cNvPr id="24" name="Shape 20"/>
          <p:cNvSpPr/>
          <p:nvPr/>
        </p:nvSpPr>
        <p:spPr>
          <a:xfrm>
            <a:off x="6263640" y="4160520"/>
            <a:ext cx="2286000" cy="457200"/>
          </a:xfrm>
          <a:prstGeom prst="rect">
            <a:avLst/>
          </a:prstGeom>
          <a:solidFill>
            <a:srgbClr val="0D94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/>
          <p:nvPr/>
        </p:nvSpPr>
        <p:spPr>
          <a:xfrm>
            <a:off x="6263640" y="41605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Get in Touch →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3200400"/>
            <a:ext cx="4572000" cy="4572000"/>
          </a:xfrm>
          <a:prstGeom prst="ellipse">
            <a:avLst/>
          </a:prstGeom>
          <a:solidFill>
            <a:srgbClr val="0D9488">
              <a:alpha val="1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400800" y="473242"/>
            <a:ext cx="3657600" cy="3657600"/>
          </a:xfrm>
          <a:prstGeom prst="ellipse">
            <a:avLst/>
          </a:prstGeom>
          <a:solidFill>
            <a:srgbClr val="5EEAD4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88720" y="688206"/>
            <a:ext cx="7315200" cy="11726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 Compliant</a:t>
            </a:r>
            <a:endParaRPr lang="en-US" sz="3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 Confident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1507958" y="3490762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5EEAD4"/>
                </a:solidFill>
              </a:rPr>
              <a:t>Compliance isn't a burden — it's the foundation of a trusted, investor-ready business.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4130842"/>
            <a:ext cx="8229600" cy="1188720"/>
          </a:xfrm>
          <a:prstGeom prst="rect">
            <a:avLst/>
          </a:prstGeom>
          <a:solidFill>
            <a:srgbClr val="0D9488">
              <a:alpha val="12000"/>
            </a:srgbClr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4130842"/>
            <a:ext cx="7863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4A3B8"/>
                </a:solidFill>
              </a:rPr>
              <a:t>Disclaimer: Due dates mentioned are as per standard government calendars and may vary based on your specific business category, state, or amendments issued by respective authorities. Always verify with a qualified Chartered Accountant or legal advisor before acting on this information.</a:t>
            </a:r>
            <a:endParaRPr lang="en-US" sz="1200" b="1" dirty="0"/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BF3ADE9D-8ADC-475E-B8F2-BE740454BE07}"/>
              </a:ext>
            </a:extLst>
          </p:cNvPr>
          <p:cNvSpPr/>
          <p:nvPr/>
        </p:nvSpPr>
        <p:spPr>
          <a:xfrm>
            <a:off x="1507958" y="2484922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b="1" dirty="0">
                <a:solidFill>
                  <a:schemeClr val="bg1"/>
                </a:solidFill>
              </a:rPr>
              <a:t>Schedule a Complimentary Consultation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  <a:hlinkClick r:id="rId3"/>
              </a:rPr>
              <a:t>Jayabhavya@nexushivesolutions.com</a:t>
            </a:r>
            <a:r>
              <a:rPr lang="en-US" b="1" dirty="0">
                <a:solidFill>
                  <a:schemeClr val="bg1"/>
                </a:solidFill>
              </a:rPr>
              <a:t> 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b="1" dirty="0">
                <a:solidFill>
                  <a:schemeClr val="bg1"/>
                </a:solidFill>
              </a:rPr>
              <a:t>+91 9901444663</a:t>
            </a:r>
          </a:p>
          <a:p>
            <a:pPr marL="0" indent="0" algn="ctr">
              <a:buNone/>
            </a:pP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845</Words>
  <Application>Microsoft Macintosh PowerPoint</Application>
  <PresentationFormat>On-screen Show (16:9)</PresentationFormat>
  <Paragraphs>173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 Compliance Calendar for Startups</dc:title>
  <dc:subject>PptxGenJS Presentation</dc:subject>
  <dc:creator>Compliance Resource Guide</dc:creator>
  <cp:lastModifiedBy>Jaya Bhavya K</cp:lastModifiedBy>
  <cp:revision>2</cp:revision>
  <dcterms:created xsi:type="dcterms:W3CDTF">2026-05-30T15:40:29Z</dcterms:created>
  <dcterms:modified xsi:type="dcterms:W3CDTF">2026-06-07T15:58:22Z</dcterms:modified>
</cp:coreProperties>
</file>