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/>
    <p:restoredTop sz="94610"/>
  </p:normalViewPr>
  <p:slideViewPr>
    <p:cSldViewPr snapToGrid="0" snapToObjects="1">
      <p:cViewPr varScale="1">
        <p:scale>
          <a:sx n="155" d="100"/>
          <a:sy n="155" d="100"/>
        </p:scale>
        <p:origin x="3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5225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nexushivesolutions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23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132320" y="-731520"/>
            <a:ext cx="3657600" cy="3657600"/>
          </a:xfrm>
          <a:prstGeom prst="ellipse">
            <a:avLst/>
          </a:prstGeom>
          <a:solidFill>
            <a:srgbClr val="1A3261">
              <a:alpha val="40000"/>
            </a:srgbClr>
          </a:solidFill>
          <a:ln w="12700">
            <a:solidFill>
              <a:srgbClr val="1A3261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863840" y="2560320"/>
            <a:ext cx="2286000" cy="2286000"/>
          </a:xfrm>
          <a:prstGeom prst="ellipse">
            <a:avLst/>
          </a:prstGeom>
          <a:solidFill>
            <a:srgbClr val="0D7377">
              <a:alpha val="30000"/>
            </a:srgbClr>
          </a:solidFill>
          <a:ln w="12700">
            <a:solidFill>
              <a:srgbClr val="0D7377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097280"/>
            <a:ext cx="6400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Complete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02920" y="1600200"/>
            <a:ext cx="7772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Startup Compliance</a:t>
            </a:r>
            <a:r>
              <a:rPr lang="en-US" sz="3200" dirty="0"/>
              <a:t> 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&amp; 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HR Guide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502920" y="31546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Registrations · POSH · GST · HR Foundations · Key Terms</a:t>
            </a: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502920" y="3611880"/>
            <a:ext cx="2286000" cy="36576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920" y="38404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by NexusHive Solutions LLP I </a:t>
            </a:r>
            <a:r>
              <a:rPr lang="en-US" sz="11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/>
              </a:rPr>
              <a:t>info@nexushivesolutions.com</a:t>
            </a:r>
            <a:r>
              <a:rPr lang="en-US" sz="11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 9901444663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502920" y="416052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Fractional CHRO · POSH · Compliance · HR Advisory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201168"/>
            <a:ext cx="1188720" cy="201168"/>
          </a:xfrm>
          <a:prstGeom prst="rect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201168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OVERVIEW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365760" y="45720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7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What’s covered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365760" y="1353312"/>
            <a:ext cx="841248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353312"/>
            <a:ext cx="640080" cy="594360"/>
          </a:xfrm>
          <a:prstGeom prst="rect">
            <a:avLst/>
          </a:prstGeom>
          <a:solidFill>
            <a:srgbClr val="12234F"/>
          </a:solidFill>
          <a:ln w="12700">
            <a:solidFill>
              <a:srgbClr val="1223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65760" y="1353312"/>
            <a:ext cx="640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8A8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97280" y="1353312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300" b="1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Registering Your Company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097280" y="1673352"/>
            <a:ext cx="594360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Structures, DSC, SPICe+, DPIIT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65760" y="2048256"/>
            <a:ext cx="841248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65760" y="2048256"/>
            <a:ext cx="640080" cy="594360"/>
          </a:xfrm>
          <a:prstGeom prst="rect">
            <a:avLst/>
          </a:prstGeom>
          <a:solidFill>
            <a:srgbClr val="12234F"/>
          </a:solidFill>
          <a:ln w="12700">
            <a:solidFill>
              <a:srgbClr val="1223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65760" y="2048256"/>
            <a:ext cx="640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8A8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097280" y="2048256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300" b="1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POSH Compliance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097280" y="2368296"/>
            <a:ext cx="594360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ICC, Training, Annual Filings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365760" y="2743200"/>
            <a:ext cx="841248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365760" y="2743200"/>
            <a:ext cx="640080" cy="594360"/>
          </a:xfrm>
          <a:prstGeom prst="rect">
            <a:avLst/>
          </a:prstGeom>
          <a:solidFill>
            <a:srgbClr val="12234F"/>
          </a:solidFill>
          <a:ln w="12700">
            <a:solidFill>
              <a:srgbClr val="1223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65760" y="2743200"/>
            <a:ext cx="640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8A8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97280" y="2743200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300" b="1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GST Basics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097280" y="3063240"/>
            <a:ext cx="594360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Registration, ITC, Monthly Returns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365760" y="3438144"/>
            <a:ext cx="841248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365760" y="3438144"/>
            <a:ext cx="640080" cy="594360"/>
          </a:xfrm>
          <a:prstGeom prst="rect">
            <a:avLst/>
          </a:prstGeom>
          <a:solidFill>
            <a:srgbClr val="12234F"/>
          </a:solidFill>
          <a:ln w="12700">
            <a:solidFill>
              <a:srgbClr val="1223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365760" y="3438144"/>
            <a:ext cx="640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8A8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097280" y="3438144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300" b="1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Audit-Ready HR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097280" y="3758184"/>
            <a:ext cx="594360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Contracts, Payroll, Statutory Compliance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365760" y="4133088"/>
            <a:ext cx="8412480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365760" y="4133088"/>
            <a:ext cx="640080" cy="594360"/>
          </a:xfrm>
          <a:prstGeom prst="rect">
            <a:avLst/>
          </a:prstGeom>
          <a:solidFill>
            <a:srgbClr val="12234F"/>
          </a:solidFill>
          <a:ln w="12700">
            <a:solidFill>
              <a:srgbClr val="1223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365760" y="4133088"/>
            <a:ext cx="640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8A8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1097280" y="4133088"/>
            <a:ext cx="5029200" cy="347472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300" b="1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Glossary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1097280" y="4453128"/>
            <a:ext cx="5943600" cy="2560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terms for founders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201168"/>
            <a:ext cx="1188720" cy="201168"/>
          </a:xfrm>
          <a:prstGeom prst="rect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201168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MODULE 01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365760" y="45720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7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Registering Your Company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65760" y="987552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the right structure — it shapes your growth, liability, and funding potential.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65760" y="1353312"/>
            <a:ext cx="274320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365760" y="1353312"/>
            <a:ext cx="2743200" cy="320040"/>
          </a:xfrm>
          <a:prstGeom prst="rect">
            <a:avLst/>
          </a:prstGeom>
          <a:solidFill>
            <a:srgbClr val="12234F"/>
          </a:solidFill>
          <a:ln w="12700">
            <a:solidFill>
              <a:srgbClr val="1223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65760" y="135331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Limited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75488" y="1737360"/>
            <a:ext cx="252374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 VC FUNDING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475488" y="1956816"/>
            <a:ext cx="2523744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legal entity, limited liability for shareholders. Most preferred by investors.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3227832" y="1353312"/>
            <a:ext cx="274320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227832" y="1353312"/>
            <a:ext cx="2743200" cy="320040"/>
          </a:xfrm>
          <a:prstGeom prst="rect">
            <a:avLst/>
          </a:prstGeom>
          <a:solidFill>
            <a:srgbClr val="12234F"/>
          </a:solidFill>
          <a:ln w="12700">
            <a:solidFill>
              <a:srgbClr val="1223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227832" y="135331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LLP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337560" y="1737360"/>
            <a:ext cx="252374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 SERVICES</a:t>
            </a:r>
            <a:endParaRPr lang="en-US" sz="750" dirty="0"/>
          </a:p>
        </p:txBody>
      </p:sp>
      <p:sp>
        <p:nvSpPr>
          <p:cNvPr id="15" name="Text 13"/>
          <p:cNvSpPr/>
          <p:nvPr/>
        </p:nvSpPr>
        <p:spPr>
          <a:xfrm>
            <a:off x="3337560" y="1956816"/>
            <a:ext cx="2523744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compliance costs, partners have limited liability. Ideal for professional firms.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089904" y="1353312"/>
            <a:ext cx="2743200" cy="1371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089904" y="1353312"/>
            <a:ext cx="2743200" cy="320040"/>
          </a:xfrm>
          <a:prstGeom prst="rect">
            <a:avLst/>
          </a:prstGeom>
          <a:solidFill>
            <a:srgbClr val="12234F"/>
          </a:solidFill>
          <a:ln w="12700">
            <a:solidFill>
              <a:srgbClr val="1223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089904" y="135331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Proprietorship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199632" y="1737360"/>
            <a:ext cx="252374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 BUSINESSES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6199632" y="1956816"/>
            <a:ext cx="2523744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Simple, solo-run structure. Best for low-risk, small-scale operations. Zero corporate compliance.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365760" y="2852928"/>
            <a:ext cx="8412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5-Step Registration Process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60120" y="3200400"/>
            <a:ext cx="384048" cy="384048"/>
          </a:xfrm>
          <a:prstGeom prst="ellipse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960120" y="3200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1344168" y="3374136"/>
            <a:ext cx="749808" cy="36576"/>
          </a:xfrm>
          <a:prstGeom prst="rect">
            <a:avLst/>
          </a:prstGeom>
          <a:solidFill>
            <a:srgbClr val="DDE3EE"/>
          </a:solidFill>
          <a:ln w="12700">
            <a:solidFill>
              <a:srgbClr val="DDE3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365760" y="3675888"/>
            <a:ext cx="160934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DSC for Directors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2679192" y="3200400"/>
            <a:ext cx="384048" cy="384048"/>
          </a:xfrm>
          <a:prstGeom prst="ellipse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2679192" y="3200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3063240" y="3374136"/>
            <a:ext cx="749808" cy="36576"/>
          </a:xfrm>
          <a:prstGeom prst="rect">
            <a:avLst/>
          </a:prstGeom>
          <a:solidFill>
            <a:srgbClr val="DDE3EE"/>
          </a:solidFill>
          <a:ln w="12700">
            <a:solidFill>
              <a:srgbClr val="DDE3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2084832" y="3675888"/>
            <a:ext cx="160934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Approval (RUN)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4398264" y="3200400"/>
            <a:ext cx="384048" cy="384048"/>
          </a:xfrm>
          <a:prstGeom prst="ellipse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398264" y="3200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4782312" y="3374136"/>
            <a:ext cx="749808" cy="36576"/>
          </a:xfrm>
          <a:prstGeom prst="rect">
            <a:avLst/>
          </a:prstGeom>
          <a:solidFill>
            <a:srgbClr val="DDE3EE"/>
          </a:solidFill>
          <a:ln w="12700">
            <a:solidFill>
              <a:srgbClr val="DDE3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3803904" y="3675888"/>
            <a:ext cx="160934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Incorporation (SPICe+)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6117336" y="3200400"/>
            <a:ext cx="384048" cy="384048"/>
          </a:xfrm>
          <a:prstGeom prst="ellipse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6117336" y="3200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501384" y="3374136"/>
            <a:ext cx="749808" cy="36576"/>
          </a:xfrm>
          <a:prstGeom prst="rect">
            <a:avLst/>
          </a:prstGeom>
          <a:solidFill>
            <a:srgbClr val="DDE3EE"/>
          </a:solidFill>
          <a:ln w="12700">
            <a:solidFill>
              <a:srgbClr val="DDE3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5522976" y="3675888"/>
            <a:ext cx="160934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PAN &amp; TAN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7836408" y="3200400"/>
            <a:ext cx="384048" cy="384048"/>
          </a:xfrm>
          <a:prstGeom prst="ellipse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7836408" y="3200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7242048" y="3675888"/>
            <a:ext cx="160934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DPIIT Recognition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201168"/>
            <a:ext cx="1188720" cy="201168"/>
          </a:xfrm>
          <a:prstGeom prst="rect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201168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MODULE 02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365760" y="45720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7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POSH: More Than Just a Policy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65760" y="987552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Mandatory under the Sexual Harassment of Women at Workplace Act, 2013 — for every organisation with 10+ employees.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65760" y="1353312"/>
            <a:ext cx="8412480" cy="438912"/>
          </a:xfrm>
          <a:prstGeom prst="rect">
            <a:avLst/>
          </a:prstGeom>
          <a:solidFill>
            <a:srgbClr val="12234F"/>
          </a:solidFill>
          <a:ln w="12700">
            <a:solidFill>
              <a:srgbClr val="12234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08176"/>
            <a:ext cx="292608" cy="29260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96112" y="1353312"/>
            <a:ext cx="7726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needs POSH compliance?  Every company with 10 or more employees — including interns and contractors.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65760" y="1920240"/>
            <a:ext cx="4114800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52" y="2084832"/>
            <a:ext cx="320040" cy="32004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60120" y="2057400"/>
            <a:ext cx="3383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Complaints Committee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530352" y="2505456"/>
            <a:ext cx="3767328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mandatory 4-member ICC: Presiding Officer + 2 employees + 1 External Member (Legal/NGO expert) to ensure unbiased proceedings.</a:t>
            </a:r>
            <a:endParaRPr lang="en-US" sz="950" dirty="0"/>
          </a:p>
        </p:txBody>
      </p:sp>
      <p:sp>
        <p:nvSpPr>
          <p:cNvPr id="13" name="Shape 9"/>
          <p:cNvSpPr/>
          <p:nvPr/>
        </p:nvSpPr>
        <p:spPr>
          <a:xfrm>
            <a:off x="4617720" y="1920240"/>
            <a:ext cx="4114800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312" y="2084832"/>
            <a:ext cx="320040" cy="32004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212080" y="2057400"/>
            <a:ext cx="3383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Sensitization Training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4782312" y="2505456"/>
            <a:ext cx="3767328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Awareness workshops for ALL staff are a legal requirement — not optional. Must be conducted at least once a year.</a:t>
            </a:r>
            <a:endParaRPr lang="en-US" sz="950" dirty="0"/>
          </a:p>
        </p:txBody>
      </p:sp>
      <p:sp>
        <p:nvSpPr>
          <p:cNvPr id="17" name="Shape 12"/>
          <p:cNvSpPr/>
          <p:nvPr/>
        </p:nvSpPr>
        <p:spPr>
          <a:xfrm>
            <a:off x="365760" y="3383280"/>
            <a:ext cx="4114800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352" y="3547872"/>
            <a:ext cx="320040" cy="32004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960120" y="3520440"/>
            <a:ext cx="3383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Filings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530352" y="3968496"/>
            <a:ext cx="3767328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 an Annual Report with the District Officer. Include POSH status in your Director's Report every year.</a:t>
            </a:r>
            <a:endParaRPr lang="en-US" sz="950" dirty="0"/>
          </a:p>
        </p:txBody>
      </p:sp>
      <p:sp>
        <p:nvSpPr>
          <p:cNvPr id="21" name="Shape 15"/>
          <p:cNvSpPr/>
          <p:nvPr/>
        </p:nvSpPr>
        <p:spPr>
          <a:xfrm>
            <a:off x="4617720" y="3383280"/>
            <a:ext cx="4114800" cy="135331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12" y="3547872"/>
            <a:ext cx="320040" cy="32004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5212080" y="3520440"/>
            <a:ext cx="338328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She-Box Registration</a:t>
            </a:r>
            <a:endParaRPr lang="en-US" sz="1050" dirty="0"/>
          </a:p>
        </p:txBody>
      </p:sp>
      <p:sp>
        <p:nvSpPr>
          <p:cNvPr id="24" name="Text 17"/>
          <p:cNvSpPr/>
          <p:nvPr/>
        </p:nvSpPr>
        <p:spPr>
          <a:xfrm>
            <a:off x="4782312" y="3968496"/>
            <a:ext cx="3767328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 your compliance status is reflected on the government's She-Box online portal for sexual harassment reporting.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201168"/>
            <a:ext cx="1188720" cy="201168"/>
          </a:xfrm>
          <a:prstGeom prst="rect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201168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MODULE 03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365760" y="45720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7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GST Basics for Startups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65760" y="987552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Goods and Services Tax is the backbone of your financial compliance framework.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65760" y="1353312"/>
            <a:ext cx="1920240" cy="1005840"/>
          </a:xfrm>
          <a:prstGeom prst="rect">
            <a:avLst/>
          </a:prstGeom>
          <a:solidFill>
            <a:srgbClr val="12234F"/>
          </a:solidFill>
          <a:ln w="12700">
            <a:solidFill>
              <a:srgbClr val="12234F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65760" y="1444752"/>
            <a:ext cx="19202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₹40L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65760" y="1956816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Goods Turnover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Threshold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2395728" y="1353312"/>
            <a:ext cx="1920240" cy="1005840"/>
          </a:xfrm>
          <a:prstGeom prst="rect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395728" y="1444752"/>
            <a:ext cx="19202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₹20L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2395728" y="1956816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 Turnover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Threshold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4425696" y="1353312"/>
            <a:ext cx="1920240" cy="1005840"/>
          </a:xfrm>
          <a:prstGeom prst="rect">
            <a:avLst/>
          </a:prstGeom>
          <a:solidFill>
            <a:srgbClr val="14A085"/>
          </a:solidFill>
          <a:ln w="12700">
            <a:solidFill>
              <a:srgbClr val="14A085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425696" y="1444752"/>
            <a:ext cx="19202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₹1.5Cr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4425696" y="1956816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Composition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Scheme Limit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455664" y="1353312"/>
            <a:ext cx="1920240" cy="1005840"/>
          </a:xfrm>
          <a:prstGeom prst="rect">
            <a:avLst/>
          </a:prstGeom>
          <a:solidFill>
            <a:srgbClr val="C78A22"/>
          </a:solidFill>
          <a:ln w="12700">
            <a:solidFill>
              <a:srgbClr val="C78A22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455664" y="1444752"/>
            <a:ext cx="192024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7th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6455664" y="1956816"/>
            <a:ext cx="1920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TDS Deposit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Deadline (Monthly)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365760" y="2514600"/>
            <a:ext cx="411480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2642616"/>
            <a:ext cx="320040" cy="320040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960120" y="2624328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 Tax Credit (ITC)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530352" y="3044952"/>
            <a:ext cx="37673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Offset GST paid on business purchases (IT hardware, rent, services) against GST collected on your sales — a major cash-flow benefit.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4617720" y="2514600"/>
            <a:ext cx="411480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312" y="2642616"/>
            <a:ext cx="320040" cy="320040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5212080" y="2624328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Returns</a:t>
            </a:r>
            <a:endParaRPr lang="en-US" sz="1050" dirty="0"/>
          </a:p>
        </p:txBody>
      </p:sp>
      <p:sp>
        <p:nvSpPr>
          <p:cNvPr id="25" name="Text 21"/>
          <p:cNvSpPr/>
          <p:nvPr/>
        </p:nvSpPr>
        <p:spPr>
          <a:xfrm>
            <a:off x="4782312" y="3044952"/>
            <a:ext cx="37673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 GSTR-1 (Sales statement) and GSTR-3B (Tax summary + payment) every month for most startups.</a:t>
            </a:r>
            <a:endParaRPr lang="en-US" sz="950" dirty="0"/>
          </a:p>
        </p:txBody>
      </p:sp>
      <p:sp>
        <p:nvSpPr>
          <p:cNvPr id="26" name="Shape 22"/>
          <p:cNvSpPr/>
          <p:nvPr/>
        </p:nvSpPr>
        <p:spPr>
          <a:xfrm>
            <a:off x="365760" y="3794760"/>
            <a:ext cx="411480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52" y="3922776"/>
            <a:ext cx="320040" cy="320040"/>
          </a:xfrm>
          <a:prstGeom prst="rect">
            <a:avLst/>
          </a:prstGeom>
        </p:spPr>
      </p:pic>
      <p:sp>
        <p:nvSpPr>
          <p:cNvPr id="28" name="Text 23"/>
          <p:cNvSpPr/>
          <p:nvPr/>
        </p:nvSpPr>
        <p:spPr>
          <a:xfrm>
            <a:off x="960120" y="3904488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Composition Scheme</a:t>
            </a:r>
            <a:endParaRPr lang="en-US" sz="1050" dirty="0"/>
          </a:p>
        </p:txBody>
      </p:sp>
      <p:sp>
        <p:nvSpPr>
          <p:cNvPr id="29" name="Text 24"/>
          <p:cNvSpPr/>
          <p:nvPr/>
        </p:nvSpPr>
        <p:spPr>
          <a:xfrm>
            <a:off x="530352" y="4325112"/>
            <a:ext cx="37673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₹1.5 Cr turnover? Opt for simpler quarterly filing at a fixed lower rate — though ITC cannot be claimed.</a:t>
            </a:r>
            <a:endParaRPr lang="en-US" sz="950" dirty="0"/>
          </a:p>
        </p:txBody>
      </p:sp>
      <p:sp>
        <p:nvSpPr>
          <p:cNvPr id="30" name="Shape 25"/>
          <p:cNvSpPr/>
          <p:nvPr/>
        </p:nvSpPr>
        <p:spPr>
          <a:xfrm>
            <a:off x="4617720" y="3794760"/>
            <a:ext cx="4114800" cy="11704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3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2312" y="3922776"/>
            <a:ext cx="320040" cy="320040"/>
          </a:xfrm>
          <a:prstGeom prst="rect">
            <a:avLst/>
          </a:prstGeom>
        </p:spPr>
      </p:pic>
      <p:sp>
        <p:nvSpPr>
          <p:cNvPr id="32" name="Text 26"/>
          <p:cNvSpPr/>
          <p:nvPr/>
        </p:nvSpPr>
        <p:spPr>
          <a:xfrm>
            <a:off x="5212080" y="3904488"/>
            <a:ext cx="3383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Category States</a:t>
            </a:r>
            <a:endParaRPr lang="en-US" sz="1050" dirty="0"/>
          </a:p>
        </p:txBody>
      </p:sp>
      <p:sp>
        <p:nvSpPr>
          <p:cNvPr id="33" name="Text 27"/>
          <p:cNvSpPr/>
          <p:nvPr/>
        </p:nvSpPr>
        <p:spPr>
          <a:xfrm>
            <a:off x="4782312" y="4325112"/>
            <a:ext cx="37673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thresholds may apply in hill states and special category regions — verify your state's specific GST limits.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201168"/>
            <a:ext cx="1188720" cy="201168"/>
          </a:xfrm>
          <a:prstGeom prst="rect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201168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MODULE 04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365760" y="45720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7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an Audit-Ready HR Foundation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65760" y="987552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Investors assess "People Risk" before funding. Here's what they look for.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65760" y="1353312"/>
            <a:ext cx="5029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Pillars of HR Readiness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65760" y="1719072"/>
            <a:ext cx="530352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901952"/>
            <a:ext cx="292608" cy="29260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960120" y="1792224"/>
            <a:ext cx="4480560" cy="292608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050" b="1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Employment Contracts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960120" y="2084832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hire needs a signed letter with clear IP Assignment (company owns the work) and Confidentiality/NDA clauses.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365760" y="2523744"/>
            <a:ext cx="530352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52" y="2706624"/>
            <a:ext cx="292608" cy="29260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960120" y="2596896"/>
            <a:ext cx="4480560" cy="292608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050" b="1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Statutory Registrations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960120" y="2889504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PF, ESI, and Professional Tax accounts with regular, on-time deposits — non-negotiable for due diligence.</a:t>
            </a:r>
            <a:endParaRPr lang="en-US" sz="900" dirty="0"/>
          </a:p>
        </p:txBody>
      </p:sp>
      <p:sp>
        <p:nvSpPr>
          <p:cNvPr id="15" name="Shape 11"/>
          <p:cNvSpPr/>
          <p:nvPr/>
        </p:nvSpPr>
        <p:spPr>
          <a:xfrm>
            <a:off x="365760" y="3328416"/>
            <a:ext cx="530352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52" y="3511296"/>
            <a:ext cx="292608" cy="29260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60120" y="3401568"/>
            <a:ext cx="4480560" cy="292608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050" b="1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HR Policy Manual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960120" y="3694176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source of truth covering leave, attendance, and code of conduct. Prevents disputes and passes investor scrutiny.</a:t>
            </a:r>
            <a:endParaRPr lang="en-US" sz="900" dirty="0"/>
          </a:p>
        </p:txBody>
      </p:sp>
      <p:sp>
        <p:nvSpPr>
          <p:cNvPr id="19" name="Shape 14"/>
          <p:cNvSpPr/>
          <p:nvPr/>
        </p:nvSpPr>
        <p:spPr>
          <a:xfrm>
            <a:off x="365760" y="4133088"/>
            <a:ext cx="5303520" cy="71323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  <a:effectLst>
            <a:outerShdw blurRad="50800" dist="254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352" y="4315968"/>
            <a:ext cx="292608" cy="29260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960120" y="4206240"/>
            <a:ext cx="4480560" cy="292608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>
              <a:buNone/>
            </a:pPr>
            <a:r>
              <a:rPr lang="en-US" sz="1050" b="1" dirty="0">
                <a:solidFill>
                  <a:srgbClr val="1A27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Payroll Accuracy &amp; TDS</a:t>
            </a:r>
            <a:endParaRPr lang="en-US" sz="1050" dirty="0"/>
          </a:p>
        </p:txBody>
      </p:sp>
      <p:sp>
        <p:nvSpPr>
          <p:cNvPr id="22" name="Text 16"/>
          <p:cNvSpPr/>
          <p:nvPr/>
        </p:nvSpPr>
        <p:spPr>
          <a:xfrm>
            <a:off x="960120" y="4498848"/>
            <a:ext cx="4480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Calculate TDS correctly on salaries and vendor payments. Deposit by the 7th of each month — late payment penalties are severe.</a:t>
            </a:r>
            <a:endParaRPr lang="en-US" sz="900" dirty="0"/>
          </a:p>
        </p:txBody>
      </p:sp>
      <p:sp>
        <p:nvSpPr>
          <p:cNvPr id="23" name="Shape 17"/>
          <p:cNvSpPr/>
          <p:nvPr/>
        </p:nvSpPr>
        <p:spPr>
          <a:xfrm>
            <a:off x="5852160" y="1353312"/>
            <a:ext cx="2926080" cy="3566160"/>
          </a:xfrm>
          <a:prstGeom prst="rect">
            <a:avLst/>
          </a:prstGeom>
          <a:solidFill>
            <a:srgbClr val="12234F"/>
          </a:solidFill>
          <a:ln w="12700">
            <a:solidFill>
              <a:srgbClr val="12234F"/>
            </a:solidFill>
            <a:prstDash val="solid"/>
          </a:ln>
          <a:effectLst>
            <a:outerShdw blurRad="101600" dist="381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Text 18"/>
          <p:cNvSpPr/>
          <p:nvPr/>
        </p:nvSpPr>
        <p:spPr>
          <a:xfrm>
            <a:off x="5989320" y="1463040"/>
            <a:ext cx="26517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8A8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This Matters</a:t>
            </a:r>
            <a:endParaRPr lang="en-US" sz="1200" dirty="0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9320" y="1920240"/>
            <a:ext cx="256032" cy="256032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6309360" y="1901952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Unlocks investor confidence during due diligence</a:t>
            </a:r>
            <a:endParaRPr lang="en-US" sz="950" dirty="0"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9320" y="2450592"/>
            <a:ext cx="256032" cy="256032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6309360" y="2432304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Prevents costly penalties and labour disputes</a:t>
            </a:r>
            <a:endParaRPr lang="en-US" sz="950" dirty="0"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9320" y="2980944"/>
            <a:ext cx="256032" cy="256032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6309360" y="2962656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Enables faster, cleaner hiring as you scale</a:t>
            </a:r>
            <a:endParaRPr lang="en-US" sz="950" dirty="0"/>
          </a:p>
        </p:txBody>
      </p:sp>
      <p:pic>
        <p:nvPicPr>
          <p:cNvPr id="31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9320" y="3511296"/>
            <a:ext cx="256032" cy="256032"/>
          </a:xfrm>
          <a:prstGeom prst="rect">
            <a:avLst/>
          </a:prstGeom>
        </p:spPr>
      </p:pic>
      <p:sp>
        <p:nvSpPr>
          <p:cNvPr id="32" name="Text 22"/>
          <p:cNvSpPr/>
          <p:nvPr/>
        </p:nvSpPr>
        <p:spPr>
          <a:xfrm>
            <a:off x="6309360" y="3493008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Protects company IP from day one</a:t>
            </a:r>
            <a:endParaRPr lang="en-US" sz="950" dirty="0"/>
          </a:p>
        </p:txBody>
      </p:sp>
      <p:pic>
        <p:nvPicPr>
          <p:cNvPr id="33" name="Image 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9320" y="4041648"/>
            <a:ext cx="256032" cy="256032"/>
          </a:xfrm>
          <a:prstGeom prst="rect">
            <a:avLst/>
          </a:prstGeom>
        </p:spPr>
      </p:pic>
      <p:sp>
        <p:nvSpPr>
          <p:cNvPr id="34" name="Text 23"/>
          <p:cNvSpPr/>
          <p:nvPr/>
        </p:nvSpPr>
        <p:spPr>
          <a:xfrm>
            <a:off x="6309360" y="402336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 a culture of accountability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201168"/>
            <a:ext cx="1188720" cy="201168"/>
          </a:xfrm>
          <a:prstGeom prst="rect">
            <a:avLst/>
          </a:prstGeom>
          <a:solidFill>
            <a:srgbClr val="0D7377"/>
          </a:solidFill>
          <a:ln w="12700">
            <a:solidFill>
              <a:srgbClr val="0D737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65760" y="201168"/>
            <a:ext cx="1188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GLOSSARY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365760" y="45720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27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Terms Every Founder Should Know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65760" y="987552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· Legal · Social Security · Finance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365760" y="1353312"/>
            <a:ext cx="841248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1353312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CTC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2606040" y="1353312"/>
            <a:ext cx="6035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to Company — total employer cost including salary, allowances, and PF/ESI contributions. Always higher than take-home pay.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65760" y="1773936"/>
            <a:ext cx="8412480" cy="384048"/>
          </a:xfrm>
          <a:prstGeom prst="rect">
            <a:avLst/>
          </a:prstGeom>
          <a:solidFill>
            <a:srgbClr val="EEF2FA"/>
          </a:solidFill>
          <a:ln w="12700">
            <a:solidFill>
              <a:srgbClr val="DDE3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65760" y="1773936"/>
            <a:ext cx="841248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1773936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ESOP / Cliff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2606040" y="1773936"/>
            <a:ext cx="6035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Vesting: earning shares over time. Cliff: the minimum waiting period (usually 1 year) before any shares vest.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65760" y="2194560"/>
            <a:ext cx="841248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2194560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KRA vs KPI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2606040" y="2194560"/>
            <a:ext cx="6035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KRAs define what a role does; KPIs measure how well it is done.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65760" y="2615184"/>
            <a:ext cx="8412480" cy="384048"/>
          </a:xfrm>
          <a:prstGeom prst="rect">
            <a:avLst/>
          </a:prstGeom>
          <a:solidFill>
            <a:srgbClr val="EEF2FA"/>
          </a:solidFill>
          <a:ln w="12700">
            <a:solidFill>
              <a:srgbClr val="DDE3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65760" y="2615184"/>
            <a:ext cx="841248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02920" y="2615184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EPF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2606040" y="2615184"/>
            <a:ext cx="6035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Employees' Provident Fund — mandatory for 20+ employee firms. Both employer and employee contribute 12% of basic salary.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365760" y="3035808"/>
            <a:ext cx="841248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02920" y="3035808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ESIC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2606040" y="3035808"/>
            <a:ext cx="6035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Employees' State Insurance — health cover for employees earning below a set threshold. Mandatory for 10+ employee firms.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365760" y="3456432"/>
            <a:ext cx="8412480" cy="384048"/>
          </a:xfrm>
          <a:prstGeom prst="rect">
            <a:avLst/>
          </a:prstGeom>
          <a:solidFill>
            <a:srgbClr val="EEF2FA"/>
          </a:solidFill>
          <a:ln w="12700">
            <a:solidFill>
              <a:srgbClr val="DDE3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365760" y="3456432"/>
            <a:ext cx="841248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02920" y="3456432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Tax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2606040" y="3456432"/>
            <a:ext cx="6035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State-level tax on professions. Must be deducted from salaries and remitted even if the company makes no profit.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365760" y="3877056"/>
            <a:ext cx="841248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502920" y="3877056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DPIIT Recognition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2606040" y="3877056"/>
            <a:ext cx="6035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 with the Dept. for Promotion of Industry &amp; Internal Trade — unlocks tax holidays and IP fast-tracking for startups.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365760" y="4297680"/>
            <a:ext cx="8412480" cy="384048"/>
          </a:xfrm>
          <a:prstGeom prst="rect">
            <a:avLst/>
          </a:prstGeom>
          <a:solidFill>
            <a:srgbClr val="EEF2FA"/>
          </a:solidFill>
          <a:ln w="12700">
            <a:solidFill>
              <a:srgbClr val="DDE3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365760" y="4297680"/>
            <a:ext cx="841248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502920" y="4297680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 Assignment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2606040" y="4297680"/>
            <a:ext cx="6035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Employment contract clause ensuring all work product (code, design, strategy) created by the employee belongs to the company.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365760" y="4718304"/>
            <a:ext cx="841248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DE3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502920" y="4718304"/>
            <a:ext cx="20116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73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TDS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2606040" y="4718304"/>
            <a:ext cx="60350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A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 Deducted at Source — advance tax withheld on salaries and vendor payments. Must be deposited by the 7th of each month.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23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914400"/>
            <a:ext cx="5029200" cy="5029200"/>
          </a:xfrm>
          <a:prstGeom prst="ellipse">
            <a:avLst/>
          </a:prstGeom>
          <a:solidFill>
            <a:srgbClr val="1A3261">
              <a:alpha val="50000"/>
            </a:srgbClr>
          </a:solidFill>
          <a:ln w="12700">
            <a:solidFill>
              <a:srgbClr val="1A3261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858000" y="2286000"/>
            <a:ext cx="3657600" cy="3657600"/>
          </a:xfrm>
          <a:prstGeom prst="ellipse">
            <a:avLst/>
          </a:prstGeom>
          <a:solidFill>
            <a:srgbClr val="0D7377">
              <a:alpha val="35000"/>
            </a:srgbClr>
          </a:solidFill>
          <a:ln w="12700">
            <a:solidFill>
              <a:srgbClr val="0D7377">
                <a:alpha val="3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73152" cy="5143500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640080"/>
            <a:ext cx="77724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Ready to Build a Compliant,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Investor-Ready Startup?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02920" y="2377440"/>
            <a:ext cx="7772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BA7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NexusHive Solutions LLP provides Fractional CHRO, POSH compliance, HR consulting,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8BA7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statutory advisory, and finance support — tailored for startups.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3154680"/>
            <a:ext cx="8229600" cy="36576"/>
          </a:xfrm>
          <a:prstGeom prst="rect">
            <a:avLst/>
          </a:prstGeom>
          <a:solidFill>
            <a:srgbClr val="E8A838"/>
          </a:solidFill>
          <a:ln w="12700">
            <a:solidFill>
              <a:srgbClr val="E8A8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32735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E8A8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Adv. Jaya Bhavya K  |  ISO-Certified POSH Practitioner  |  MBA-HR · LLB  |  Bar Council Member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361188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A7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www.nexushivesolutions.com  |  contact@nexushivesolutions.com  |  Bengaluru, India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02920" y="425196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7A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15+ Years Experience  ·  60+ POSH Trainings  ·  500+ Professionals Trained  ·  6 Industry Sectors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954</Words>
  <Application>Microsoft Macintosh PowerPoint</Application>
  <PresentationFormat>On-screen Show (16:9)</PresentationFormat>
  <Paragraphs>136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Startup Compliance &amp; HR Guide — NexusHive Solutions</dc:title>
  <dc:subject>PptxGenJS Presentation</dc:subject>
  <dc:creator>PptxGenJS</dc:creator>
  <cp:lastModifiedBy>Jaya Bhavya K</cp:lastModifiedBy>
  <cp:revision>3</cp:revision>
  <dcterms:created xsi:type="dcterms:W3CDTF">2026-06-07T16:33:27Z</dcterms:created>
  <dcterms:modified xsi:type="dcterms:W3CDTF">2026-06-07T17:52:45Z</dcterms:modified>
</cp:coreProperties>
</file>